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1">
                  <a:lumOff val="13543"/>
                </a:schemeClr>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09D00"/>
          </a:solidFill>
        </a:fill>
      </a:tcStyle>
    </a:firstCol>
    <a:lastRow>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Helvetica Neue Medium"/>
          <a:ea typeface="Helvetica Neue Medium"/>
          <a:cs typeface="Helvetica Neue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027002"/>
          </a:solidFill>
        </a:fill>
      </a:tcStyle>
    </a:firstRow>
  </a:tblStyle>
  <a:tblStyle styleId="{CF821DB8-F4EB-4A41-A1BA-3FCAFE7338EE}" styleName="">
    <a:tblBg/>
    <a:wholeTbl>
      <a:tcTxStyle b="off"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alpha val="63790"/>
            </a:srgb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E3E5E8"/>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alpha val="63790"/>
            </a:srgbClr>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alpha val="64000"/>
            </a:srgbClr>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262727"/>
          </a:solid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42424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6498" y="11839048"/>
            <a:ext cx="21971003" cy="636979"/>
          </a:xfrm>
          <a:prstGeom prst="rect">
            <a:avLst/>
          </a:prstGeom>
        </p:spPr>
        <p:txBody>
          <a:bodyPr lIns="45719" tIns="45719" rIns="45719" bIns="45719" anchor="b"/>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6500" y="7196865"/>
            <a:ext cx="21971000"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xfrm>
            <a:off x="12007748" y="13080999"/>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7" name="Body Level One…"/>
          <p:cNvSpPr txBox="1"/>
          <p:nvPr>
            <p:ph type="body" idx="1" hasCustomPrompt="1"/>
          </p:nvPr>
        </p:nvSpPr>
        <p:spPr>
          <a:xfrm>
            <a:off x="1206500" y="935258"/>
            <a:ext cx="21971000" cy="7359063"/>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80825" y="10675453"/>
            <a:ext cx="201492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nchor="ct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Close-up of wild plants growing between rocks"/>
          <p:cNvSpPr/>
          <p:nvPr>
            <p:ph type="pic" sz="quarter" idx="21"/>
          </p:nvPr>
        </p:nvSpPr>
        <p:spPr>
          <a:xfrm>
            <a:off x="15430500" y="7085409"/>
            <a:ext cx="8128000" cy="5410201"/>
          </a:xfrm>
          <a:prstGeom prst="rect">
            <a:avLst/>
          </a:prstGeom>
        </p:spPr>
        <p:txBody>
          <a:bodyPr lIns="91439" tIns="45719" rIns="91439" bIns="45719">
            <a:noAutofit/>
          </a:bodyPr>
          <a:lstStyle/>
          <a:p>
            <a:pPr/>
          </a:p>
        </p:txBody>
      </p:sp>
      <p:sp>
        <p:nvSpPr>
          <p:cNvPr id="125" name="Large rock formation under dark clouds with a dirt road in the foreground"/>
          <p:cNvSpPr/>
          <p:nvPr>
            <p:ph type="pic" idx="22"/>
          </p:nvPr>
        </p:nvSpPr>
        <p:spPr>
          <a:xfrm>
            <a:off x="-2933700" y="1270000"/>
            <a:ext cx="22699133" cy="11277600"/>
          </a:xfrm>
          <a:prstGeom prst="rect">
            <a:avLst/>
          </a:prstGeom>
        </p:spPr>
        <p:txBody>
          <a:bodyPr lIns="91439" tIns="45719" rIns="91439" bIns="45719">
            <a:noAutofit/>
          </a:bodyPr>
          <a:lstStyle/>
          <a:p>
            <a:pPr/>
          </a:p>
        </p:txBody>
      </p:sp>
      <p:sp>
        <p:nvSpPr>
          <p:cNvPr id="126" name="Close-up of a wild plant growing between lava rocks"/>
          <p:cNvSpPr/>
          <p:nvPr>
            <p:ph type="pic" sz="quarter" idx="23"/>
          </p:nvPr>
        </p:nvSpPr>
        <p:spPr>
          <a:xfrm>
            <a:off x="15430500" y="1270000"/>
            <a:ext cx="8128000" cy="5410200"/>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waterfall surrounded by a green rocky landscape"/>
          <p:cNvSpPr/>
          <p:nvPr>
            <p:ph type="pic" idx="21"/>
          </p:nvPr>
        </p:nvSpPr>
        <p:spPr>
          <a:xfrm>
            <a:off x="-1511300" y="-3721100"/>
            <a:ext cx="28511500" cy="19030242"/>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Green, hilly landscape"/>
          <p:cNvSpPr/>
          <p:nvPr>
            <p:ph type="pic" idx="21"/>
          </p:nvPr>
        </p:nvSpPr>
        <p:spPr>
          <a:xfrm>
            <a:off x="-431800" y="-4038600"/>
            <a:ext cx="29464000" cy="18034000"/>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44688"/>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 </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3" name="Body Level One…"/>
          <p:cNvSpPr txBox="1"/>
          <p:nvPr>
            <p:ph type="body" sz="quarter" idx="1" hasCustomPrompt="1"/>
          </p:nvPr>
        </p:nvSpPr>
        <p:spPr>
          <a:xfrm>
            <a:off x="1206500" y="7060576"/>
            <a:ext cx="9779000" cy="5382403"/>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4" name="Moss-covered rocks"/>
          <p:cNvSpPr/>
          <p:nvPr>
            <p:ph type="pic" sz="half" idx="21"/>
          </p:nvPr>
        </p:nvSpPr>
        <p:spPr>
          <a:xfrm>
            <a:off x="12052303" y="1270000"/>
            <a:ext cx="11188406" cy="11209889"/>
          </a:xfrm>
          <a:prstGeom prst="rect">
            <a:avLst/>
          </a:prstGeom>
        </p:spPr>
        <p:txBody>
          <a:bodyPr lIns="91439" tIns="45719" rIns="91439" bIns="45719">
            <a:noAutofit/>
          </a:bodyPr>
          <a:lstStyle/>
          <a:p>
            <a:pP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Title"/>
          <p:cNvSpPr txBox="1"/>
          <p:nvPr>
            <p:ph type="title" hasCustomPrompt="1"/>
          </p:nvPr>
        </p:nvSpPr>
        <p:spPr>
          <a:xfrm>
            <a:off x="1206500" y="952500"/>
            <a:ext cx="9779000" cy="1435100"/>
          </a:xfrm>
          <a:prstGeom prst="rect">
            <a:avLst/>
          </a:prstGeom>
        </p:spPr>
        <p:txBody>
          <a:bodyPr/>
          <a:lstStyle/>
          <a:p>
            <a:pPr/>
            <a:r>
              <a:t>Slide Title</a:t>
            </a:r>
          </a:p>
        </p:txBody>
      </p:sp>
      <p:sp>
        <p:nvSpPr>
          <p:cNvPr id="61" name="Slide Subtitle"/>
          <p:cNvSpPr txBox="1"/>
          <p:nvPr>
            <p:ph type="body" sz="quarter" idx="21" hasCustomPrompt="1"/>
          </p:nvPr>
        </p:nvSpPr>
        <p:spPr>
          <a:xfrm>
            <a:off x="1206500" y="2245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2" name="Body Level One…"/>
          <p:cNvSpPr txBox="1"/>
          <p:nvPr>
            <p:ph type="body" sz="half" idx="1" hasCustomPrompt="1"/>
          </p:nvPr>
        </p:nvSpPr>
        <p:spPr>
          <a:xfrm>
            <a:off x="1206500" y="4248504"/>
            <a:ext cx="9779000" cy="8256012"/>
          </a:xfrm>
          <a:prstGeom prst="rect">
            <a:avLst/>
          </a:prstGeom>
        </p:spPr>
        <p:txBody>
          <a:bodyPr/>
          <a:lstStyle/>
          <a:p>
            <a:pPr/>
            <a:r>
              <a:t>Slide bullet text</a:t>
            </a:r>
          </a:p>
          <a:p>
            <a:pPr lvl="1"/>
            <a:r>
              <a:t/>
            </a:r>
          </a:p>
          <a:p>
            <a:pPr lvl="2"/>
            <a:r>
              <a:t/>
            </a:r>
          </a:p>
          <a:p>
            <a:pPr lvl="3"/>
            <a:r>
              <a:t/>
            </a:r>
          </a:p>
          <a:p>
            <a:pPr lvl="4"/>
            <a:r>
              <a:t/>
            </a:r>
          </a:p>
        </p:txBody>
      </p:sp>
      <p:sp>
        <p:nvSpPr>
          <p:cNvPr id="63" name="Large rock formation under dark clouds with a dirt road in the foreground"/>
          <p:cNvSpPr/>
          <p:nvPr>
            <p:ph type="pic" idx="22"/>
          </p:nvPr>
        </p:nvSpPr>
        <p:spPr>
          <a:xfrm>
            <a:off x="6380200" y="1263848"/>
            <a:ext cx="22529801" cy="11193471"/>
          </a:xfrm>
          <a:prstGeom prst="rect">
            <a:avLst/>
          </a:prstGeom>
        </p:spPr>
        <p:txBody>
          <a:bodyPr lIns="91439" tIns="45719" rIns="91439" bIns="45719">
            <a:noAutofit/>
          </a:bodyPr>
          <a:lstStyle/>
          <a:p>
            <a:pP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952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952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245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000000"/>
        </a:soli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952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FFFFFF"/>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FFFFFF"/>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tif"/></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video" Target="https://www.youtube.com/embed/1CcWlKtBzgs?feature=oembed" TargetMode="External"/><Relationship Id="rId3" Type="http://schemas.openxmlformats.org/officeDocument/2006/relationships/image" Target="../media/image1.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video" Target="https://www.youtube.com/embed/nQ7Nz81TgGQ?feature=oembed" TargetMode="External"/><Relationship Id="rId3" Type="http://schemas.openxmlformats.org/officeDocument/2006/relationships/image" Target="../media/image2.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tif"/></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Mr.Campbell"/>
          <p:cNvSpPr txBox="1"/>
          <p:nvPr>
            <p:ph type="body" idx="21"/>
          </p:nvPr>
        </p:nvSpPr>
        <p:spPr>
          <a:xfrm>
            <a:off x="471898" y="11104448"/>
            <a:ext cx="21971003" cy="636979"/>
          </a:xfrm>
          <a:prstGeom prst="rect">
            <a:avLst/>
          </a:prstGeom>
          <a:extLst>
            <a:ext uri="{C572A759-6A51-4108-AA02-DFA0A04FC94B}">
              <ma14:wrappingTextBoxFlag xmlns:ma14="http://schemas.microsoft.com/office/mac/drawingml/2011/main" val="1"/>
            </a:ext>
          </a:extLst>
        </p:spPr>
        <p:txBody>
          <a:bodyPr/>
          <a:lstStyle/>
          <a:p>
            <a:pPr/>
            <a:r>
              <a:t>Mr.Campbell</a:t>
            </a:r>
          </a:p>
        </p:txBody>
      </p:sp>
      <p:sp>
        <p:nvSpPr>
          <p:cNvPr id="152" name="The Woodstock Generation"/>
          <p:cNvSpPr txBox="1"/>
          <p:nvPr>
            <p:ph type="ctrTitle"/>
          </p:nvPr>
        </p:nvSpPr>
        <p:spPr>
          <a:xfrm>
            <a:off x="282323" y="5356531"/>
            <a:ext cx="21971004" cy="4648201"/>
          </a:xfrm>
          <a:prstGeom prst="rect">
            <a:avLst/>
          </a:prstGeom>
        </p:spPr>
        <p:txBody>
          <a:bodyPr/>
          <a:lstStyle/>
          <a:p>
            <a:pPr/>
            <a:r>
              <a:t>The Woodstock Generation</a:t>
            </a:r>
          </a:p>
        </p:txBody>
      </p:sp>
      <p:sp>
        <p:nvSpPr>
          <p:cNvPr id="153" name="Vietnam, Music, and Counter Culture in the 1960’s/70’s"/>
          <p:cNvSpPr txBox="1"/>
          <p:nvPr>
            <p:ph type="subTitle" sz="quarter" idx="1"/>
          </p:nvPr>
        </p:nvSpPr>
        <p:spPr>
          <a:xfrm>
            <a:off x="471899" y="9945693"/>
            <a:ext cx="21971001" cy="1905001"/>
          </a:xfrm>
          <a:prstGeom prst="rect">
            <a:avLst/>
          </a:prstGeom>
        </p:spPr>
        <p:txBody>
          <a:bodyPr/>
          <a:lstStyle/>
          <a:p>
            <a:pPr/>
            <a:r>
              <a:t>Vietnam, Music, and Counter Culture in the 1960’s/70’s</a:t>
            </a:r>
          </a:p>
        </p:txBody>
      </p:sp>
      <p:pic>
        <p:nvPicPr>
          <p:cNvPr id="154" name="Image" descr="Image"/>
          <p:cNvPicPr>
            <a:picLocks noChangeAspect="1"/>
          </p:cNvPicPr>
          <p:nvPr/>
        </p:nvPicPr>
        <p:blipFill>
          <a:blip r:embed="rId2">
            <a:extLst/>
          </a:blip>
          <a:stretch>
            <a:fillRect/>
          </a:stretch>
        </p:blipFill>
        <p:spPr>
          <a:xfrm>
            <a:off x="5908429" y="450596"/>
            <a:ext cx="13009638" cy="7317921"/>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6" name="Jimi Hendrix Performs the National Anthem"/>
          <p:cNvSpPr txBox="1"/>
          <p:nvPr>
            <p:ph type="title"/>
          </p:nvPr>
        </p:nvSpPr>
        <p:spPr>
          <a:prstGeom prst="rect">
            <a:avLst/>
          </a:prstGeom>
        </p:spPr>
        <p:txBody>
          <a:bodyPr/>
          <a:lstStyle/>
          <a:p>
            <a:pPr/>
            <a:r>
              <a:t>Jimi Hendrix Performs the National Anthem</a:t>
            </a:r>
          </a:p>
        </p:txBody>
      </p:sp>
      <p:sp>
        <p:nvSpPr>
          <p:cNvPr id="157" name="August 18th, 1969"/>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August 18th, 1969</a:t>
            </a:r>
          </a:p>
        </p:txBody>
      </p:sp>
      <p:pic>
        <p:nvPicPr>
          <p:cNvPr id="158" name="Jimi Hendrix - The Star Spangled Banner - Woodstock - 1969" descr="Jimi Hendrix - The Star Spangled Banner - Woodstock - 1969"/>
          <p:cNvPicPr>
            <a:picLocks noChangeAspect="0"/>
          </p:cNvPicPr>
          <p:nvPr>
            <a:videoFile xmlns:mc="http://schemas.openxmlformats.org/markup-compatibility/2006" xmlns:aiw="http://developer.apple.com/namespaces/iwork" r:link="rId2" mc:Ignorable="aiw" aiw:title="Jimi Hendrix - The Star Spangled Banner - Woodstock - 1969" aiw:author="cp03"/>
          </p:nvPr>
        </p:nvPicPr>
        <p:blipFill>
          <a:blip r:embed="rId3">
            <a:extLst/>
          </a:blip>
          <a:stretch>
            <a:fillRect/>
          </a:stretch>
        </p:blipFill>
        <p:spPr>
          <a:xfrm>
            <a:off x="4395755" y="3804509"/>
            <a:ext cx="16256001" cy="91440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58"/>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58"/>
                </p:tgtEl>
              </p:cMediaNode>
            </p:video>
            <p:seq concurrent="1" prevAc="none" nextAc="seek">
              <p:cTn id="8" evtFilter="cancelBubble" nodeType="interactiveSeq" restart="whenNotActive" fill="hold">
                <p:stCondLst>
                  <p:cond delay="0" evt="onClick">
                    <p:tgtEl>
                      <p:spTgt spid="158"/>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58"/>
                                        </p:tgtEl>
                                      </p:cBhvr>
                                    </p:cmd>
                                  </p:childTnLst>
                                </p:cTn>
                              </p:par>
                            </p:childTnLst>
                          </p:cTn>
                        </p:par>
                      </p:childTnLst>
                    </p:cTn>
                  </p:par>
                </p:childTnLst>
              </p:cTn>
              <p:nextCondLst>
                <p:cond delay="0" evt="onClick">
                  <p:tgtEl>
                    <p:spTgt spid="158"/>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0" name="Some Questions"/>
          <p:cNvSpPr txBox="1"/>
          <p:nvPr>
            <p:ph type="title"/>
          </p:nvPr>
        </p:nvSpPr>
        <p:spPr>
          <a:prstGeom prst="rect">
            <a:avLst/>
          </a:prstGeom>
        </p:spPr>
        <p:txBody>
          <a:bodyPr/>
          <a:lstStyle/>
          <a:p>
            <a:pPr/>
            <a:r>
              <a:t>Some Questions</a:t>
            </a:r>
          </a:p>
        </p:txBody>
      </p:sp>
      <p:sp>
        <p:nvSpPr>
          <p:cNvPr id="161" name="What was that all about?"/>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What was that all about?</a:t>
            </a:r>
          </a:p>
        </p:txBody>
      </p:sp>
      <p:sp>
        <p:nvSpPr>
          <p:cNvPr id="162" name="What do you think about this unorthodox performance of the National Anthem?…"/>
          <p:cNvSpPr txBox="1"/>
          <p:nvPr>
            <p:ph type="body" idx="1"/>
          </p:nvPr>
        </p:nvSpPr>
        <p:spPr>
          <a:xfrm>
            <a:off x="993228" y="2729994"/>
            <a:ext cx="21971001" cy="8256012"/>
          </a:xfrm>
          <a:prstGeom prst="rect">
            <a:avLst/>
          </a:prstGeom>
        </p:spPr>
        <p:txBody>
          <a:bodyPr/>
          <a:lstStyle/>
          <a:p>
            <a:pPr/>
          </a:p>
          <a:p>
            <a:pPr/>
            <a:r>
              <a:t> What do you think about this unorthodox performance of the National Anthem?</a:t>
            </a:r>
          </a:p>
          <a:p>
            <a:pPr/>
            <a:r>
              <a:t>What sounds was Hendrix making with his guitar and effects </a:t>
            </a:r>
          </a:p>
          <a:p>
            <a:pPr/>
            <a:r>
              <a:t>Did they sound like anything?</a:t>
            </a:r>
          </a:p>
          <a:p>
            <a:pPr/>
            <a:r>
              <a:t>Given what we know about the war thus far, why would this performance be significant for the American public?</a:t>
            </a:r>
          </a:p>
          <a:p>
            <a:pPr marL="457200" indent="-317500" defTabSz="457200">
              <a:lnSpc>
                <a:spcPct val="100000"/>
              </a:lnSpc>
              <a:spcBef>
                <a:spcPts val="0"/>
              </a:spcBef>
              <a:buClr>
                <a:srgbClr val="0E101A"/>
              </a:buClr>
              <a:buFont typeface="Times Roman"/>
              <a:defRPr sz="1200">
                <a:solidFill>
                  <a:srgbClr val="0E101A"/>
                </a:solidFill>
                <a:latin typeface="Times Roman"/>
                <a:ea typeface="Times Roman"/>
                <a:cs typeface="Times Roman"/>
                <a:sym typeface="Times Roman"/>
              </a:defRPr>
            </a:pPr>
            <a:r>
              <a:t> What kind of message does it send to make noises reminiscent of bombs and planes during the Star Spangled Banner</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A Hidden Reference"/>
          <p:cNvSpPr txBox="1"/>
          <p:nvPr>
            <p:ph type="title"/>
          </p:nvPr>
        </p:nvSpPr>
        <p:spPr>
          <a:prstGeom prst="rect">
            <a:avLst/>
          </a:prstGeom>
        </p:spPr>
        <p:txBody>
          <a:bodyPr/>
          <a:lstStyle/>
          <a:p>
            <a:pPr/>
            <a:r>
              <a:t>A Hidden Reference </a:t>
            </a:r>
          </a:p>
        </p:txBody>
      </p:sp>
      <p:sp>
        <p:nvSpPr>
          <p:cNvPr id="165" name="TAPS"/>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TAPS</a:t>
            </a:r>
          </a:p>
        </p:txBody>
      </p:sp>
      <p:sp>
        <p:nvSpPr>
          <p:cNvPr id="166" name="Jimi Hendrix also briefly makes an homage to Taps in his playing of The Star Spangled Banner…"/>
          <p:cNvSpPr txBox="1"/>
          <p:nvPr>
            <p:ph type="body" idx="1"/>
          </p:nvPr>
        </p:nvSpPr>
        <p:spPr>
          <a:prstGeom prst="rect">
            <a:avLst/>
          </a:prstGeom>
        </p:spPr>
        <p:txBody>
          <a:bodyPr/>
          <a:lstStyle/>
          <a:p>
            <a:pPr>
              <a:defRPr sz="3800"/>
            </a:pPr>
            <a:r>
              <a:t>Jimi Hendrix also briefly makes an homage to Taps in his playing of The Star Spangled Banner</a:t>
            </a:r>
          </a:p>
          <a:p>
            <a:pPr>
              <a:defRPr sz="3800"/>
            </a:pPr>
            <a:r>
              <a:t>This song is used in ceremonies surrounding the death and remembrance of Soldiers </a:t>
            </a:r>
          </a:p>
          <a:p>
            <a:pPr>
              <a:defRPr sz="3800"/>
            </a:pPr>
            <a:r>
              <a:t>Does this add another layer to Hendrix’s message?</a:t>
            </a:r>
          </a:p>
        </p:txBody>
      </p:sp>
      <p:pic>
        <p:nvPicPr>
          <p:cNvPr id="167" name="Honor The Fallen: TAPS" descr="Honor The Fallen: TAPS"/>
          <p:cNvPicPr>
            <a:picLocks noChangeAspect="0"/>
          </p:cNvPicPr>
          <p:nvPr>
            <a:videoFile xmlns:mc="http://schemas.openxmlformats.org/markup-compatibility/2006" xmlns:aiw="http://developer.apple.com/namespaces/iwork" r:link="rId2" mc:Ignorable="aiw" aiw:title="Honor The Fallen: TAPS" aiw:author="The U.S. Army"/>
          </p:nvPr>
        </p:nvPicPr>
        <p:blipFill>
          <a:blip r:embed="rId3">
            <a:extLst/>
          </a:blip>
          <a:stretch>
            <a:fillRect/>
          </a:stretch>
        </p:blipFill>
        <p:spPr>
          <a:xfrm>
            <a:off x="7530192" y="7559208"/>
            <a:ext cx="9661832" cy="543478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67"/>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67"/>
                </p:tgtEl>
              </p:cMediaNode>
            </p:video>
            <p:seq concurrent="1" prevAc="none" nextAc="seek">
              <p:cTn id="8" evtFilter="cancelBubble" nodeType="interactiveSeq" restart="whenNotActive" fill="hold">
                <p:stCondLst>
                  <p:cond delay="0" evt="onClick">
                    <p:tgtEl>
                      <p:spTgt spid="167"/>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67"/>
                                        </p:tgtEl>
                                      </p:cBhvr>
                                    </p:cmd>
                                  </p:childTnLst>
                                </p:cTn>
                              </p:par>
                            </p:childTnLst>
                          </p:cTn>
                        </p:par>
                      </p:childTnLst>
                    </p:cTn>
                  </p:par>
                </p:childTnLst>
              </p:cTn>
              <p:nextCondLst>
                <p:cond delay="0" evt="onClick">
                  <p:tgtEl>
                    <p:spTgt spid="16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9" name="Music and Counter Culture"/>
          <p:cNvSpPr txBox="1"/>
          <p:nvPr>
            <p:ph type="title"/>
          </p:nvPr>
        </p:nvSpPr>
        <p:spPr>
          <a:prstGeom prst="rect">
            <a:avLst/>
          </a:prstGeom>
        </p:spPr>
        <p:txBody>
          <a:bodyPr/>
          <a:lstStyle/>
          <a:p>
            <a:pPr/>
            <a:r>
              <a:t>Music and Counter Culture</a:t>
            </a:r>
          </a:p>
        </p:txBody>
      </p:sp>
      <p:sp>
        <p:nvSpPr>
          <p:cNvPr id="170" name="The Impact of music on the Woodstock Gener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The Impact of music on the Woodstock Generation </a:t>
            </a:r>
          </a:p>
        </p:txBody>
      </p:sp>
      <p:sp>
        <p:nvSpPr>
          <p:cNvPr id="171" name="The 1960’s were an integral time for massive significant shifts in American public life and culture…"/>
          <p:cNvSpPr txBox="1"/>
          <p:nvPr>
            <p:ph type="body" idx="1"/>
          </p:nvPr>
        </p:nvSpPr>
        <p:spPr>
          <a:xfrm>
            <a:off x="898441" y="3395420"/>
            <a:ext cx="21971001" cy="8256011"/>
          </a:xfrm>
          <a:prstGeom prst="rect">
            <a:avLst/>
          </a:prstGeom>
        </p:spPr>
        <p:txBody>
          <a:bodyPr/>
          <a:lstStyle/>
          <a:p>
            <a:pPr marL="505968" indent="-505968" defTabSz="2023821">
              <a:spcBef>
                <a:spcPts val="3700"/>
              </a:spcBef>
              <a:defRPr sz="3984"/>
            </a:pPr>
            <a:r>
              <a:t>The 1960’s were an integral time for massive significant shifts in American public life and culture</a:t>
            </a:r>
          </a:p>
          <a:p>
            <a:pPr marL="505968" indent="-505968" defTabSz="2023821">
              <a:spcBef>
                <a:spcPts val="3700"/>
              </a:spcBef>
              <a:defRPr sz="3984"/>
            </a:pPr>
            <a:r>
              <a:t>Music and in particular Rock music became the voice for a Generation as stars like The Beatles, Jimi Hendrix, Bob Dylan and many others were the voice of a time of experimentation</a:t>
            </a:r>
          </a:p>
          <a:p>
            <a:pPr marL="505968" indent="-505968" defTabSz="2023821">
              <a:spcBef>
                <a:spcPts val="3700"/>
              </a:spcBef>
              <a:defRPr sz="3984"/>
            </a:pPr>
            <a:r>
              <a:t>In particular music during this time became an integral part of activism with the Hippy movement</a:t>
            </a:r>
          </a:p>
          <a:p>
            <a:pPr marL="505968" indent="-505968" defTabSz="2023821">
              <a:spcBef>
                <a:spcPts val="3700"/>
              </a:spcBef>
              <a:defRPr sz="3984"/>
            </a:pPr>
            <a:r>
              <a:t>I’m sure you’ve heard of Hippies but who were they and what did they stand for? The 1960s were an integral time for massive American public life and culture shifts.</a:t>
            </a:r>
          </a:p>
          <a:p>
            <a:pPr marL="505968" indent="-505968" defTabSz="2023821">
              <a:spcBef>
                <a:spcPts val="3700"/>
              </a:spcBef>
              <a:defRPr sz="3984"/>
            </a:pPr>
            <a:r>
              <a:t>Music, and in particular Rock music, became the voice of a Generation as stars like The Beatles, Jimi Hendrix, Bob Dylan and many others were the voice of a time of experimentation.</a:t>
            </a:r>
          </a:p>
          <a:p>
            <a:pPr marL="379475" indent="-263525" defTabSz="379475">
              <a:lnSpc>
                <a:spcPct val="100000"/>
              </a:lnSpc>
              <a:spcBef>
                <a:spcPts val="0"/>
              </a:spcBef>
              <a:buClr>
                <a:srgbClr val="0E101A"/>
              </a:buClr>
              <a:buFont typeface="Times Roman"/>
              <a:defRPr sz="996">
                <a:solidFill>
                  <a:srgbClr val="0E101A"/>
                </a:solidFill>
                <a:latin typeface="Times Roman"/>
                <a:ea typeface="Times Roman"/>
                <a:cs typeface="Times Roman"/>
                <a:sym typeface="Times Roman"/>
              </a:defRPr>
            </a:pPr>
            <a:r>
              <a:t>Music, in particular, became integral to activism during this time, especially with the hippie movement.</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3" name="The Hippies"/>
          <p:cNvSpPr txBox="1"/>
          <p:nvPr>
            <p:ph type="title"/>
          </p:nvPr>
        </p:nvSpPr>
        <p:spPr>
          <a:prstGeom prst="rect">
            <a:avLst/>
          </a:prstGeom>
        </p:spPr>
        <p:txBody>
          <a:bodyPr/>
          <a:lstStyle/>
          <a:p>
            <a:pPr/>
            <a:r>
              <a:t>The Hippies</a:t>
            </a:r>
          </a:p>
        </p:txBody>
      </p:sp>
      <p:sp>
        <p:nvSpPr>
          <p:cNvPr id="174" name="The Hippie movement was a youth movement that advocated Non-violence Peace and Free love…"/>
          <p:cNvSpPr txBox="1"/>
          <p:nvPr>
            <p:ph type="body" idx="1"/>
          </p:nvPr>
        </p:nvSpPr>
        <p:spPr>
          <a:xfrm>
            <a:off x="614080" y="3087361"/>
            <a:ext cx="21971001" cy="8256012"/>
          </a:xfrm>
          <a:prstGeom prst="rect">
            <a:avLst/>
          </a:prstGeom>
        </p:spPr>
        <p:txBody>
          <a:bodyPr/>
          <a:lstStyle/>
          <a:p>
            <a:pPr marL="548639" indent="-548639" defTabSz="2194505">
              <a:spcBef>
                <a:spcPts val="4000"/>
              </a:spcBef>
              <a:defRPr sz="4319"/>
            </a:pPr>
            <a:r>
              <a:t>The Hippie movement was a youth movement that advocated Non-violence Peace and Free love</a:t>
            </a:r>
          </a:p>
          <a:p>
            <a:pPr marL="548639" indent="-548639" defTabSz="2194505">
              <a:spcBef>
                <a:spcPts val="4000"/>
              </a:spcBef>
              <a:defRPr sz="4319"/>
            </a:pPr>
            <a:r>
              <a:t>The movement was one of the biggest conduits for resistance to the Vietnam war as they advocated for a lifestyle which rejected traditional American ideals such as religion, monogamy, gender norms, and adherence to traditional lifestyles in general</a:t>
            </a:r>
          </a:p>
          <a:p>
            <a:pPr marL="548639" indent="-548639" defTabSz="2194505">
              <a:spcBef>
                <a:spcPts val="4000"/>
              </a:spcBef>
              <a:defRPr sz="4319"/>
            </a:pPr>
            <a:r>
              <a:t>The Hippie movement is also known for its psychedelic colours, recreational use drugs, and most importantly their love of music as a way of life and liberating themselves from the oppressive shackles of the American way.</a:t>
            </a:r>
          </a:p>
          <a:p>
            <a:pPr marL="548639" indent="-548639" defTabSz="2194505">
              <a:spcBef>
                <a:spcPts val="4000"/>
              </a:spcBef>
              <a:defRPr sz="4319"/>
            </a:pPr>
            <a:r>
              <a:t>During this time the American teenager became a key political force and music and Counter Culture were a key part of their politicization and broader mobilization against the war effort in Vietnam</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6" name="The Woodstock Music and Arts Fair"/>
          <p:cNvSpPr txBox="1"/>
          <p:nvPr>
            <p:ph type="title"/>
          </p:nvPr>
        </p:nvSpPr>
        <p:spPr>
          <a:prstGeom prst="rect">
            <a:avLst/>
          </a:prstGeom>
        </p:spPr>
        <p:txBody>
          <a:bodyPr/>
          <a:lstStyle>
            <a:lvl1pPr defTabSz="1365469">
              <a:defRPr spc="-95" sz="4760"/>
            </a:lvl1pPr>
          </a:lstStyle>
          <a:p>
            <a:pPr/>
            <a:r>
              <a:t>The Woodstock Music and Arts Fair</a:t>
            </a:r>
          </a:p>
        </p:txBody>
      </p:sp>
      <p:sp>
        <p:nvSpPr>
          <p:cNvPr id="177" name="August 15th-1969"/>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August 15th-1969</a:t>
            </a:r>
          </a:p>
        </p:txBody>
      </p:sp>
      <p:sp>
        <p:nvSpPr>
          <p:cNvPr id="178" name="Woodstock has become synonymous with the Hippie movement and 1960’s-70’s counterculture…"/>
          <p:cNvSpPr txBox="1"/>
          <p:nvPr>
            <p:ph type="body" sz="half" idx="1"/>
          </p:nvPr>
        </p:nvSpPr>
        <p:spPr>
          <a:prstGeom prst="rect">
            <a:avLst/>
          </a:prstGeom>
        </p:spPr>
        <p:txBody>
          <a:bodyPr/>
          <a:lstStyle/>
          <a:p>
            <a:pPr marL="432815" indent="-432815" defTabSz="1731220">
              <a:spcBef>
                <a:spcPts val="3100"/>
              </a:spcBef>
              <a:defRPr sz="3407"/>
            </a:pPr>
            <a:r>
              <a:t>Woodstock has become synonymous with the Hippie movement and 1960’s-70’s counterculture</a:t>
            </a:r>
          </a:p>
          <a:p>
            <a:pPr marL="432815" indent="-432815" defTabSz="1731220">
              <a:spcBef>
                <a:spcPts val="3100"/>
              </a:spcBef>
              <a:defRPr sz="3407"/>
            </a:pPr>
            <a:r>
              <a:t>The festival hosted the days biggest acts and was meant to show that another way of life was possible </a:t>
            </a:r>
          </a:p>
          <a:p>
            <a:pPr marL="432815" indent="-432815" defTabSz="1731220">
              <a:spcBef>
                <a:spcPts val="3100"/>
              </a:spcBef>
              <a:defRPr sz="3407"/>
            </a:pPr>
            <a:r>
              <a:t>Woodstock has become a cultural object and a very important part of how resistance to the war is remembered through the embrace of non violent free living.</a:t>
            </a:r>
          </a:p>
          <a:p>
            <a:pPr marL="432815" indent="-432815" defTabSz="1731220">
              <a:spcBef>
                <a:spcPts val="3100"/>
              </a:spcBef>
              <a:defRPr sz="3407"/>
            </a:pPr>
            <a:r>
              <a:t>The event was actually a disaster as millions of people were in attendance and mudslides supply shortages and excessive drug used were abound throughout the three days causing major issues</a:t>
            </a:r>
          </a:p>
        </p:txBody>
      </p:sp>
      <p:pic>
        <p:nvPicPr>
          <p:cNvPr id="179" name="Image" descr="Image"/>
          <p:cNvPicPr>
            <a:picLocks noChangeAspect="1"/>
          </p:cNvPicPr>
          <p:nvPr/>
        </p:nvPicPr>
        <p:blipFill>
          <a:blip r:embed="rId2">
            <a:extLst/>
          </a:blip>
          <a:stretch>
            <a:fillRect/>
          </a:stretch>
        </p:blipFill>
        <p:spPr>
          <a:xfrm>
            <a:off x="13246507" y="1238845"/>
            <a:ext cx="8128001" cy="11252201"/>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The Impact of Music on Public Perception of the War"/>
          <p:cNvSpPr txBox="1"/>
          <p:nvPr>
            <p:ph type="title"/>
          </p:nvPr>
        </p:nvSpPr>
        <p:spPr>
          <a:prstGeom prst="rect">
            <a:avLst/>
          </a:prstGeom>
        </p:spPr>
        <p:txBody>
          <a:bodyPr/>
          <a:lstStyle>
            <a:lvl1pPr defTabSz="2048204">
              <a:defRPr spc="-142" sz="7140"/>
            </a:lvl1pPr>
          </a:lstStyle>
          <a:p>
            <a:pPr/>
            <a:r>
              <a:t>The Impact of Music on Public Perception of the War</a:t>
            </a:r>
          </a:p>
        </p:txBody>
      </p:sp>
      <p:sp>
        <p:nvSpPr>
          <p:cNvPr id="182" name="What is most important to understand is that music during the 1960’s and 70’s played a key role in shaping how the American Public perceived the war…"/>
          <p:cNvSpPr txBox="1"/>
          <p:nvPr>
            <p:ph type="body" idx="1"/>
          </p:nvPr>
        </p:nvSpPr>
        <p:spPr>
          <a:xfrm>
            <a:off x="1206499" y="2729994"/>
            <a:ext cx="21971001" cy="8256012"/>
          </a:xfrm>
          <a:prstGeom prst="rect">
            <a:avLst/>
          </a:prstGeom>
        </p:spPr>
        <p:txBody>
          <a:bodyPr/>
          <a:lstStyle/>
          <a:p>
            <a:pPr/>
            <a:r>
              <a:t>What is most important to understand is that music during the 1960’s and 70’s played a key role in shaping how the American Public perceived the war</a:t>
            </a:r>
            <a:endParaRPr i="1"/>
          </a:p>
          <a:p>
            <a:pPr/>
            <a:r>
              <a:t>Rock and Roll and folk music became some of the most impactful ways to protest around events of the war by bringing them to the forefront of public attention and critiquing the war through artistry</a:t>
            </a:r>
          </a:p>
          <a:p>
            <a:pPr/>
            <a:r>
              <a:t>This will be our focus today to see how young folks during the 60’s and 70’s would have processed political events to a soundtrack which helped to contextualize and critique injustices during these times</a:t>
            </a:r>
          </a:p>
          <a:p>
            <a:pPr/>
            <a:r>
              <a:t>Now for our activity </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0_BasicBlack">
  <a:themeElements>
    <a:clrScheme name="20_BasicBlack">
      <a:dk1>
        <a:srgbClr val="000000"/>
      </a:dk1>
      <a:lt1>
        <a:srgbClr val="FFFFFF"/>
      </a:lt1>
      <a:dk2>
        <a:srgbClr val="434343"/>
      </a:dk2>
      <a:lt2>
        <a:srgbClr val="A9A9A9"/>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0_BasicBlack">
      <a:majorFont>
        <a:latin typeface="Helvetica Neue"/>
        <a:ea typeface="Helvetica Neue"/>
        <a:cs typeface="Helvetica Neue"/>
      </a:majorFont>
      <a:minorFont>
        <a:latin typeface="Helvetica Neue"/>
        <a:ea typeface="Helvetica Neue"/>
        <a:cs typeface="Helvetica Neue"/>
      </a:minorFont>
    </a:fontScheme>
    <a:fmtScheme name="20_BasicBlack">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